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7" r:id="rId4"/>
    <p:sldId id="268" r:id="rId5"/>
    <p:sldId id="272" r:id="rId6"/>
    <p:sldId id="269" r:id="rId7"/>
    <p:sldId id="273" r:id="rId8"/>
    <p:sldId id="270" r:id="rId9"/>
    <p:sldId id="271" r:id="rId10"/>
    <p:sldId id="276" r:id="rId11"/>
    <p:sldId id="277" r:id="rId12"/>
    <p:sldId id="275" r:id="rId13"/>
    <p:sldId id="278" r:id="rId14"/>
    <p:sldId id="274" r:id="rId15"/>
    <p:sldId id="266" r:id="rId16"/>
  </p:sldIdLst>
  <p:sldSz cx="12192000" cy="6858000"/>
  <p:notesSz cx="6858000" cy="9144000"/>
  <p:embeddedFontLst>
    <p:embeddedFont>
      <p:font typeface="나눔고딕" panose="020D0604000000000000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000E"/>
    <a:srgbClr val="C0000E"/>
    <a:srgbClr val="737373"/>
    <a:srgbClr val="F2F2F2"/>
    <a:srgbClr val="515151"/>
    <a:srgbClr val="0C0C0C"/>
    <a:srgbClr val="505050"/>
    <a:srgbClr val="0E0E0E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6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87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1ACAE-1093-4966-9C6F-57F3DCE8B920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AD0AB-0273-4F18-8BA1-A08E085B5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000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DFBFA-3E13-4759-9EA3-92C32C6ED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8BF49B-E406-4D6A-84B1-71A49FC43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3CED6-2011-4EDA-80DD-7E19E993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CA08-FAB8-49F0-862B-A27FA19341FA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5F41B8-2C8D-4BF4-9F78-7004B1B3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59F59-8A42-4C12-AC78-88C5C1BB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802" y="6356349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E2CA95EE-1F6A-499F-A269-58373E4B3D29}" type="slidenum">
              <a:rPr lang="ko-KR" altLang="en-US" smtClean="0"/>
              <a:pPr/>
              <a:t>‹#›</a:t>
            </a:fld>
            <a:r>
              <a:rPr lang="en-US" altLang="ko-KR" dirty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383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79808-4DC7-4031-BC65-F90E4992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E8F08D-25D9-498A-A2D9-0D08479AC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668AAA-B356-4A03-9BC9-0150E65A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DF5CB-CEB7-4EC0-83C6-A04E113BE217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169DB4-0558-4237-AA9E-7219BCDD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87722-6ABE-4EBA-A9A5-A5700D24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739933-61E8-47A9-B44B-8131422D9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52908-9C1A-46AA-958D-EC0141758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8ECAC-9D98-472F-877F-F247F5BD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6CEE-85C3-4A37-A8CE-8E0A37644482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009643-682D-4F9F-9EA6-6446945C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5300D-9176-4F86-B4A9-564E43AF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3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51F6C-0B9C-4358-A931-7FDFA39F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06DD4F-11F6-414F-8806-8EC27C9A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1A22C-DA58-4599-AFC6-8A9F2AF2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89FF5-38B4-4565-9473-43AA7F5F10B3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081039-C10B-4E88-8DC9-46BCA20E9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689B5D-5119-4890-960C-7EE7130E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6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9BBC6-5B7A-4A8F-9A92-A2205A0C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10784-D3A3-434D-AEFC-860B7CFCA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701055-1AC8-4055-B4D9-2238ADCF1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FD338-A02F-42EA-885C-681BB7B2BB32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892078-426F-469A-942F-44D6B8CC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3D732-F5B5-4458-9EA1-6BE4232C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45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7BA50-DCC1-4450-A6B2-A3214568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927FA-7135-453D-8031-3E46D0647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73BF29-4226-4670-ADB1-9F34A7E69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78961-9F41-4D18-9770-3B68F45E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9D82A-A7FB-4B1F-8676-AC85047C6FB1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78C356-7412-4AF3-A9B8-9A8BA8D7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EF28D-9F6E-4293-B866-60FFA769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5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9A97D-5F7F-46FC-BEDD-DE0D3011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B1421B-24C7-4FA1-930C-A2948DF7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BEC6AF-B562-4ACA-AC1C-989BF541F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A038EA-E770-4CFB-B1AD-991313BC2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917FAB-A937-45DB-809B-5ED615FF43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A00EB7-5D99-45BF-989D-A25C5F3B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B412-93B9-4D3F-8A54-74FE4BA9B633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2BFC54-5964-43D9-811F-84F562707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E8B3C6-6215-4CFA-97E3-48657E39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32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F9416-6886-4FBE-B3D3-BEEB5851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7BFCF0-FDCD-4C50-9E9B-62D04FCA0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E12A8-9A0B-43E1-BCB5-D3772E487008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911994-3487-47D5-8BCB-94CDD1D6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9A80F8-1E48-48B4-ABF4-544D8264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6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C749BF-58AA-4B97-97AD-92579A181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F497-600E-4000-9DD1-E182B2F1269A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847422-1669-4831-82B4-318D3EA8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E9170C-5A33-4216-9E8D-3D0E7346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85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AE830-1235-45AE-8BAC-809D3129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4802B-E01E-454B-8701-61F4EB2CB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5BE1BB-D17D-464E-931A-A474B26F1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E63326-142D-44D2-A8CD-47D7D689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4AC0B-AEBC-465F-B054-6C4F2A37939A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AC23CB-488E-45B7-B092-4AC0E2715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111C3C-36C1-44E5-BDBF-7FFDBE73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948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AC45-DE4C-4D91-9880-EB52470D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3030BE-5039-48E6-AFDE-483ADD3B4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04A021-F870-46A0-B767-19690DEF7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69FCEF-4C81-48C3-8A4A-62C99FCB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50BD-6FF2-421A-8A26-310F6A948965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F62560-44CE-4CE5-A556-AC8967EA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FE6631-B051-4E97-AF5F-F21D2AEF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4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D2F12B-5203-4BD6-B604-E3B3CE5C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05895-1238-45C0-BE01-6ACA54024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D6397-7DA8-4E4C-B824-0FF2D4C2A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BCF4E-B97C-4E16-8A76-3E6E2BE0608D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8B52B-96AB-46CE-8161-5D748756E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219487-D862-4E67-B53F-5EA140AD5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A95EE-1F6A-499F-A269-58373E4B3D2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51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BB93A7-9C32-4301-9499-F7A0FA9DF435}"/>
              </a:ext>
            </a:extLst>
          </p:cNvPr>
          <p:cNvSpPr/>
          <p:nvPr/>
        </p:nvSpPr>
        <p:spPr>
          <a:xfrm>
            <a:off x="2520265" y="2954353"/>
            <a:ext cx="7151470" cy="76944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0C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SoC </a:t>
            </a:r>
            <a:r>
              <a:rPr lang="ko-KR" altLang="en-US" sz="44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0C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텀프로젝트</a:t>
            </a:r>
            <a:r>
              <a:rPr lang="ko-KR" altLang="en-US" sz="4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0C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결과 발표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247452-1271-456A-9912-45A67810C696}"/>
              </a:ext>
            </a:extLst>
          </p:cNvPr>
          <p:cNvSpPr/>
          <p:nvPr/>
        </p:nvSpPr>
        <p:spPr>
          <a:xfrm>
            <a:off x="3461896" y="3791504"/>
            <a:ext cx="5268208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0C0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0C0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 김지완</a:t>
            </a: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0C0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0C0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정현욱</a:t>
            </a: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0C0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0C0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한민석</a:t>
            </a:r>
            <a:endParaRPr lang="ko-KR" altLang="en-US" sz="2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FCFB52-DC02-6888-779C-A3E950A2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777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99DE08BC-8DEE-924C-3A56-B747A8BEA106}"/>
              </a:ext>
            </a:extLst>
          </p:cNvPr>
          <p:cNvSpPr/>
          <p:nvPr/>
        </p:nvSpPr>
        <p:spPr>
          <a:xfrm>
            <a:off x="439946" y="520633"/>
            <a:ext cx="4917057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시행착오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6/10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20220610_145450">
            <a:hlinkClick r:id="" action="ppaction://media"/>
            <a:extLst>
              <a:ext uri="{FF2B5EF4-FFF2-40B4-BE49-F238E27FC236}">
                <a16:creationId xmlns:a16="http://schemas.microsoft.com/office/drawing/2014/main" id="{DA8FBD81-2D58-7758-F628-67BDD2F2BE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6366" y="1433512"/>
            <a:ext cx="7679268" cy="43195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E77DEB-C81F-B270-D501-175937BA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10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99DE08BC-8DEE-924C-3A56-B747A8BEA106}"/>
              </a:ext>
            </a:extLst>
          </p:cNvPr>
          <p:cNvSpPr/>
          <p:nvPr/>
        </p:nvSpPr>
        <p:spPr>
          <a:xfrm>
            <a:off x="439946" y="520633"/>
            <a:ext cx="4917057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시행착오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6/18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20220620_171648">
            <a:hlinkClick r:id="" action="ppaction://media"/>
            <a:extLst>
              <a:ext uri="{FF2B5EF4-FFF2-40B4-BE49-F238E27FC236}">
                <a16:creationId xmlns:a16="http://schemas.microsoft.com/office/drawing/2014/main" id="{C3D36F62-0647-163A-B160-375D3148B8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7162" y="1317676"/>
            <a:ext cx="6797675" cy="510534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CBB7D6-34CA-38F8-F4A7-D94D207B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11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93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99DE08BC-8DEE-924C-3A56-B747A8BEA106}"/>
              </a:ext>
            </a:extLst>
          </p:cNvPr>
          <p:cNvSpPr/>
          <p:nvPr/>
        </p:nvSpPr>
        <p:spPr>
          <a:xfrm>
            <a:off x="439946" y="520633"/>
            <a:ext cx="4917057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5-2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한계점 </a:t>
            </a:r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E62ECA-FB10-0A0D-CFF2-8BC2B27956F0}"/>
              </a:ext>
            </a:extLst>
          </p:cNvPr>
          <p:cNvSpPr txBox="1"/>
          <p:nvPr/>
        </p:nvSpPr>
        <p:spPr>
          <a:xfrm>
            <a:off x="973707" y="1727110"/>
            <a:ext cx="921067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/>
              <a:t>Timer</a:t>
            </a:r>
            <a:r>
              <a:rPr lang="ko-KR" altLang="en-US" sz="2200" dirty="0"/>
              <a:t>가 </a:t>
            </a:r>
            <a:r>
              <a:rPr lang="en-US" altLang="ko-KR" sz="2200" dirty="0"/>
              <a:t>0</a:t>
            </a:r>
            <a:r>
              <a:rPr lang="ko-KR" altLang="en-US" sz="2200" dirty="0"/>
              <a:t>초에 도달하고 나서 턴이 자동으로 넘어가지 않는다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/>
              <a:t>Chess algorithm</a:t>
            </a:r>
            <a:r>
              <a:rPr lang="ko-KR" altLang="en-US" sz="2200" dirty="0"/>
              <a:t>을 </a:t>
            </a:r>
            <a:r>
              <a:rPr lang="en-US" altLang="ko-KR" sz="2200" dirty="0"/>
              <a:t>PS</a:t>
            </a:r>
            <a:r>
              <a:rPr lang="ko-KR" altLang="en-US" sz="2200" dirty="0"/>
              <a:t>에</a:t>
            </a:r>
            <a:r>
              <a:rPr lang="en-US" altLang="ko-KR" sz="2200" dirty="0"/>
              <a:t> </a:t>
            </a:r>
            <a:r>
              <a:rPr lang="ko-KR" altLang="en-US" sz="2200" dirty="0"/>
              <a:t>이식하지 못했다</a:t>
            </a:r>
            <a:r>
              <a:rPr lang="en-US" altLang="ko-KR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/>
              <a:t>체스말이 이동할 수 있는 영역을 표시하지 못했다</a:t>
            </a:r>
            <a:r>
              <a:rPr lang="en-US" altLang="ko-KR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263635-B07F-393B-9648-965523FD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12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3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99DE08BC-8DEE-924C-3A56-B747A8BEA106}"/>
              </a:ext>
            </a:extLst>
          </p:cNvPr>
          <p:cNvSpPr/>
          <p:nvPr/>
        </p:nvSpPr>
        <p:spPr>
          <a:xfrm>
            <a:off x="439946" y="520633"/>
            <a:ext cx="4917057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 동영상</a:t>
            </a:r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3519EB-669E-B8E3-3845-81EC21641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13</a:t>
            </a:fld>
            <a:r>
              <a:rPr lang="en-US" altLang="ko-KR"/>
              <a:t>/15</a:t>
            </a:r>
            <a:endParaRPr lang="ko-KR" altLang="en-US" dirty="0"/>
          </a:p>
        </p:txBody>
      </p:sp>
      <p:pic>
        <p:nvPicPr>
          <p:cNvPr id="5" name="20220621_130037">
            <a:hlinkClick r:id="" action="ppaction://media"/>
            <a:extLst>
              <a:ext uri="{FF2B5EF4-FFF2-40B4-BE49-F238E27FC236}">
                <a16:creationId xmlns:a16="http://schemas.microsoft.com/office/drawing/2014/main" id="{595A1442-9AAF-222E-1318-5814A1783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5312" y="520633"/>
            <a:ext cx="7887599" cy="58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1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15B50B-FB41-1E86-A273-895BA7B5737C}"/>
              </a:ext>
            </a:extLst>
          </p:cNvPr>
          <p:cNvSpPr/>
          <p:nvPr/>
        </p:nvSpPr>
        <p:spPr>
          <a:xfrm>
            <a:off x="439946" y="520633"/>
            <a:ext cx="4917057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Q &amp; A</a:t>
            </a:r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09000-560E-E6DE-48E7-F42564B03386}"/>
              </a:ext>
            </a:extLst>
          </p:cNvPr>
          <p:cNvSpPr txBox="1"/>
          <p:nvPr/>
        </p:nvSpPr>
        <p:spPr>
          <a:xfrm>
            <a:off x="2990849" y="3244334"/>
            <a:ext cx="621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Question &amp; Answer</a:t>
            </a:r>
            <a:endParaRPr lang="ko-KR" altLang="en-US" sz="2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CD99ED-F9E8-8CB4-CAE5-2DD3D0A76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14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86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86A0D-0250-ED9F-EC1A-19B829128147}"/>
              </a:ext>
            </a:extLst>
          </p:cNvPr>
          <p:cNvSpPr txBox="1"/>
          <p:nvPr/>
        </p:nvSpPr>
        <p:spPr>
          <a:xfrm>
            <a:off x="2990849" y="3244334"/>
            <a:ext cx="621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감사합니다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002613-02A5-40FE-B2BC-88B414B4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15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890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B0CF93-3401-4980-89DA-B816181CDDC7}"/>
              </a:ext>
            </a:extLst>
          </p:cNvPr>
          <p:cNvSpPr/>
          <p:nvPr/>
        </p:nvSpPr>
        <p:spPr>
          <a:xfrm>
            <a:off x="3461896" y="606896"/>
            <a:ext cx="5268208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C0C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B6819F2B-4E5D-AC78-F226-508206F6D807}"/>
              </a:ext>
            </a:extLst>
          </p:cNvPr>
          <p:cNvSpPr txBox="1">
            <a:spLocks/>
          </p:cNvSpPr>
          <p:nvPr/>
        </p:nvSpPr>
        <p:spPr>
          <a:xfrm>
            <a:off x="2072497" y="1592721"/>
            <a:ext cx="9058095" cy="4667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			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구현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7" indent="-514357" algn="l">
              <a:buFont typeface="Arial" panose="020B0604020202020204" pitchFamily="34" charset="0"/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7" indent="-514357" algn="l">
              <a:buFont typeface="Arial" panose="020B0604020202020204" pitchFamily="34" charset="0"/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Design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Overview		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시행착오 및 한계점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Block design</a:t>
            </a:r>
          </a:p>
          <a:p>
            <a:pPr lvl="1" algn="l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Flow chart</a:t>
            </a:r>
          </a:p>
          <a:p>
            <a:pPr lvl="1" algn="l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SDK				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시연 동영상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전역변수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 define function</a:t>
            </a:r>
          </a:p>
          <a:p>
            <a:pPr lvl="1" algn="l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</a:p>
          <a:p>
            <a:pPr lvl="1" algn="l"/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C8BA697-1671-828F-A06B-43505011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2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73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49C4526-FB19-B94F-95F6-81C6A601E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223"/>
            <a:ext cx="5762540" cy="386200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7041DD9-7AE6-6B5E-089E-AB76788DE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56827" y="823967"/>
            <a:ext cx="3265951" cy="5638800"/>
          </a:xfrm>
          <a:prstGeom prst="rect">
            <a:avLst/>
          </a:prstGeom>
        </p:spPr>
      </p:pic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E60BB1BD-749C-0A6F-4682-0E9DD531B654}"/>
              </a:ext>
            </a:extLst>
          </p:cNvPr>
          <p:cNvSpPr txBox="1">
            <a:spLocks/>
          </p:cNvSpPr>
          <p:nvPr/>
        </p:nvSpPr>
        <p:spPr>
          <a:xfrm>
            <a:off x="5873363" y="1232885"/>
            <a:ext cx="6324601" cy="5277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F8F8F8"/>
                </a:solidFill>
                <a:latin typeface="+mj-lt"/>
                <a:ea typeface="나눔고딕" panose="020D0604000000000000" pitchFamily="50" charset="-127"/>
              </a:rPr>
              <a:t> </a:t>
            </a:r>
          </a:p>
          <a:p>
            <a:pPr algn="l"/>
            <a:r>
              <a:rPr lang="ko-KR" altLang="en-US" dirty="0">
                <a:latin typeface="+mj-lt"/>
                <a:ea typeface="나눔고딕" panose="020D0604000000000000" pitchFamily="50" charset="-127"/>
              </a:rPr>
              <a:t>▪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UART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통신을 통해 좌표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움직일 말 입력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001" dirty="0">
                <a:latin typeface="+mj-lt"/>
                <a:ea typeface="나눔고딕" panose="020D0604000000000000" pitchFamily="50" charset="-127"/>
              </a:rPr>
              <a:t> </a:t>
            </a:r>
          </a:p>
          <a:p>
            <a:pPr algn="l"/>
            <a:r>
              <a:rPr lang="ko-KR" altLang="en-US" dirty="0">
                <a:latin typeface="+mj-lt"/>
                <a:ea typeface="나눔고딕" panose="020D0604000000000000" pitchFamily="50" charset="-127"/>
              </a:rPr>
              <a:t>▪ </a:t>
            </a:r>
            <a:r>
              <a:rPr lang="en-US" altLang="ko-KR" dirty="0">
                <a:latin typeface="+mn-ea"/>
              </a:rPr>
              <a:t>PS</a:t>
            </a:r>
            <a:r>
              <a:rPr lang="ko-KR" altLang="en-US" dirty="0">
                <a:latin typeface="+mn-ea"/>
              </a:rPr>
              <a:t>의 알고리즘으로 선택한 좌표로 말 이동</a:t>
            </a:r>
            <a:endParaRPr lang="en-US" altLang="ko-KR" dirty="0">
              <a:latin typeface="+mn-ea"/>
            </a:endParaRPr>
          </a:p>
          <a:p>
            <a:pPr algn="l"/>
            <a:r>
              <a:rPr lang="ko-KR" altLang="en-US" sz="1001" dirty="0">
                <a:latin typeface="+mj-lt"/>
                <a:ea typeface="나눔고딕" panose="020D0604000000000000" pitchFamily="50" charset="-127"/>
              </a:rPr>
              <a:t> </a:t>
            </a:r>
            <a:endParaRPr lang="en-US" altLang="ko-KR" sz="1001" dirty="0">
              <a:latin typeface="+mj-lt"/>
              <a:ea typeface="나눔고딕" panose="020D0604000000000000" pitchFamily="50" charset="-127"/>
            </a:endParaRPr>
          </a:p>
          <a:p>
            <a:pPr algn="l"/>
            <a:r>
              <a:rPr lang="ko-KR" altLang="en-US" dirty="0">
                <a:latin typeface="+mj-lt"/>
                <a:ea typeface="나눔고딕" panose="020D0604000000000000" pitchFamily="50" charset="-127"/>
              </a:rPr>
              <a:t>▪ </a:t>
            </a:r>
            <a:r>
              <a:rPr lang="ko-KR" altLang="en-US" dirty="0">
                <a:ea typeface="나눔고딕" panose="020D0604000000000000" pitchFamily="50" charset="-127"/>
              </a:rPr>
              <a:t>잘못된 </a:t>
            </a:r>
            <a:r>
              <a:rPr lang="en-US" altLang="ko-KR" dirty="0">
                <a:ea typeface="나눔고딕" panose="020D0604000000000000" pitchFamily="50" charset="-127"/>
              </a:rPr>
              <a:t>turn</a:t>
            </a:r>
            <a:r>
              <a:rPr lang="ko-KR" altLang="en-US" dirty="0">
                <a:ea typeface="나눔고딕" panose="020D0604000000000000" pitchFamily="50" charset="-127"/>
              </a:rPr>
              <a:t>에 입력 시</a:t>
            </a:r>
            <a:r>
              <a:rPr lang="en-US" altLang="ko-KR" dirty="0"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ea typeface="나눔고딕" panose="020D0604000000000000" pitchFamily="50" charset="-127"/>
              </a:rPr>
              <a:t>경고 메시지를</a:t>
            </a:r>
            <a:endParaRPr lang="en-US" altLang="ko-KR" dirty="0">
              <a:ea typeface="나눔고딕" panose="020D0604000000000000" pitchFamily="50" charset="-127"/>
            </a:endParaRPr>
          </a:p>
          <a:p>
            <a:pPr algn="l"/>
            <a:r>
              <a:rPr lang="en-US" altLang="ko-KR" dirty="0"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ea typeface="나눔고딕" panose="020D0604000000000000" pitchFamily="50" charset="-127"/>
              </a:rPr>
              <a:t>출력하며 재입력</a:t>
            </a:r>
            <a:endParaRPr lang="en-US" altLang="ko-KR" dirty="0">
              <a:ea typeface="나눔고딕" panose="020D0604000000000000" pitchFamily="50" charset="-127"/>
            </a:endParaRPr>
          </a:p>
          <a:p>
            <a:pPr algn="l"/>
            <a:endParaRPr lang="en-US" altLang="ko-KR" sz="1001" dirty="0">
              <a:latin typeface="+mj-lt"/>
              <a:ea typeface="나눔고딕" panose="020D0604000000000000" pitchFamily="50" charset="-127"/>
            </a:endParaRPr>
          </a:p>
          <a:p>
            <a:pPr algn="l"/>
            <a:r>
              <a:rPr lang="ko-KR" altLang="en-US" dirty="0">
                <a:latin typeface="+mj-lt"/>
                <a:ea typeface="나눔고딕" panose="020D0604000000000000" pitchFamily="50" charset="-127"/>
              </a:rPr>
              <a:t>▪ </a:t>
            </a:r>
            <a:r>
              <a:rPr lang="en-US" altLang="ko-KR" dirty="0">
                <a:latin typeface="+mj-lt"/>
                <a:ea typeface="나눔고딕" panose="020D0604000000000000" pitchFamily="50" charset="-127"/>
              </a:rPr>
              <a:t>Push button interrupt</a:t>
            </a:r>
            <a:r>
              <a:rPr lang="ko-KR" altLang="en-US" dirty="0">
                <a:latin typeface="+mj-lt"/>
                <a:ea typeface="나눔고딕" panose="020D0604000000000000" pitchFamily="50" charset="-127"/>
              </a:rPr>
              <a:t>를 통해 이동 확정</a:t>
            </a:r>
            <a:r>
              <a:rPr lang="en-US" altLang="ko-KR" dirty="0">
                <a:latin typeface="+mj-lt"/>
                <a:ea typeface="나눔고딕" panose="020D0604000000000000" pitchFamily="50" charset="-127"/>
              </a:rPr>
              <a:t>, </a:t>
            </a:r>
          </a:p>
          <a:p>
            <a:pPr algn="l"/>
            <a:r>
              <a:rPr lang="ko-KR" altLang="en-US" dirty="0">
                <a:latin typeface="+mj-lt"/>
                <a:ea typeface="나눔고딕" panose="020D0604000000000000" pitchFamily="50" charset="-127"/>
              </a:rPr>
              <a:t>   되돌리기 기능 구현</a:t>
            </a:r>
            <a:endParaRPr lang="en-US" altLang="ko-KR" dirty="0">
              <a:latin typeface="+mj-lt"/>
              <a:ea typeface="나눔고딕" panose="020D0604000000000000" pitchFamily="50" charset="-127"/>
            </a:endParaRPr>
          </a:p>
          <a:p>
            <a:pPr algn="l"/>
            <a:r>
              <a:rPr lang="en-US" altLang="ko-KR" sz="1200" dirty="0">
                <a:ea typeface="나눔고딕" panose="020D0604000000000000" pitchFamily="50" charset="-127"/>
              </a:rPr>
              <a:t> </a:t>
            </a:r>
          </a:p>
          <a:p>
            <a:pPr algn="l"/>
            <a:r>
              <a:rPr lang="ko-KR" altLang="en-US" dirty="0">
                <a:ea typeface="나눔고딕" panose="020D0604000000000000" pitchFamily="50" charset="-127"/>
              </a:rPr>
              <a:t>▪ </a:t>
            </a:r>
            <a:r>
              <a:rPr lang="en-US" altLang="ko-KR" dirty="0">
                <a:ea typeface="나눔고딕" panose="020D0604000000000000" pitchFamily="50" charset="-127"/>
              </a:rPr>
              <a:t>Turn</a:t>
            </a:r>
            <a:r>
              <a:rPr lang="ko-KR" altLang="en-US" dirty="0">
                <a:ea typeface="나눔고딕" panose="020D0604000000000000" pitchFamily="50" charset="-127"/>
              </a:rPr>
              <a:t>이 바뀔 때 마다 </a:t>
            </a:r>
            <a:r>
              <a:rPr lang="en-US" altLang="ko-KR" dirty="0">
                <a:ea typeface="나눔고딕" panose="020D0604000000000000" pitchFamily="50" charset="-127"/>
              </a:rPr>
              <a:t>99.99</a:t>
            </a:r>
            <a:r>
              <a:rPr lang="ko-KR" altLang="en-US" dirty="0">
                <a:ea typeface="나눔고딕" panose="020D0604000000000000" pitchFamily="50" charset="-127"/>
              </a:rPr>
              <a:t>초 </a:t>
            </a:r>
            <a:r>
              <a:rPr lang="en-US" altLang="ko-KR" dirty="0">
                <a:ea typeface="나눔고딕" panose="020D0604000000000000" pitchFamily="50" charset="-127"/>
              </a:rPr>
              <a:t>timer </a:t>
            </a:r>
            <a:r>
              <a:rPr lang="ko-KR" altLang="en-US" dirty="0">
                <a:ea typeface="나눔고딕" panose="020D0604000000000000" pitchFamily="50" charset="-127"/>
              </a:rPr>
              <a:t>초기화</a:t>
            </a:r>
            <a:endParaRPr lang="en-US" altLang="ko-KR" dirty="0">
              <a:latin typeface="+mn-ea"/>
            </a:endParaRPr>
          </a:p>
          <a:p>
            <a:pPr algn="l"/>
            <a:endParaRPr lang="en-US" altLang="ko-KR" dirty="0">
              <a:latin typeface="+mj-lt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rgbClr val="F8F8F8"/>
              </a:solidFill>
              <a:latin typeface="+mj-lt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rgbClr val="F8F8F8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ABA7AC5-C7D4-60F3-A5E7-DBA1591F3A22}"/>
              </a:ext>
            </a:extLst>
          </p:cNvPr>
          <p:cNvSpPr/>
          <p:nvPr/>
        </p:nvSpPr>
        <p:spPr>
          <a:xfrm>
            <a:off x="439946" y="520633"/>
            <a:ext cx="8324492" cy="107721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3200" b="1" dirty="0">
                <a:ea typeface="나눔고딕" panose="020D0604000000000000" pitchFamily="50" charset="-127"/>
              </a:rPr>
              <a:t>Chess</a:t>
            </a:r>
            <a:r>
              <a:rPr lang="ko-KR" altLang="en-US" sz="3200" b="1" dirty="0">
                <a:ea typeface="나눔고딕" panose="020D0604000000000000" pitchFamily="50" charset="-127"/>
              </a:rPr>
              <a:t> </a:t>
            </a:r>
            <a:r>
              <a:rPr lang="en-US" altLang="ko-KR" sz="3200" b="1" dirty="0">
                <a:ea typeface="나눔고딕" panose="020D0604000000000000" pitchFamily="50" charset="-127"/>
              </a:rPr>
              <a:t>on TFT LCD</a:t>
            </a:r>
          </a:p>
          <a:p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CF1BF30-2C00-3E60-A191-0BE49654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3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60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D171CD-04DF-044A-1395-37466F9BF797}"/>
              </a:ext>
            </a:extLst>
          </p:cNvPr>
          <p:cNvSpPr/>
          <p:nvPr/>
        </p:nvSpPr>
        <p:spPr>
          <a:xfrm>
            <a:off x="439946" y="520633"/>
            <a:ext cx="9100869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Design overview – Block diagram</a:t>
            </a:r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495A30-BD81-D766-FABB-BF89ACB06343}"/>
              </a:ext>
            </a:extLst>
          </p:cNvPr>
          <p:cNvGrpSpPr/>
          <p:nvPr/>
        </p:nvGrpSpPr>
        <p:grpSpPr>
          <a:xfrm>
            <a:off x="2194703" y="2233368"/>
            <a:ext cx="9870333" cy="4427724"/>
            <a:chOff x="942276" y="1668385"/>
            <a:chExt cx="10941364" cy="498472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386C6A5-2D18-8950-68C9-D058792B5680}"/>
                </a:ext>
              </a:extLst>
            </p:cNvPr>
            <p:cNvSpPr/>
            <p:nvPr/>
          </p:nvSpPr>
          <p:spPr>
            <a:xfrm>
              <a:off x="942276" y="1668385"/>
              <a:ext cx="8322530" cy="41079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5C61E3-C04B-8544-C31B-1F34BE9B2E2E}"/>
                </a:ext>
              </a:extLst>
            </p:cNvPr>
            <p:cNvSpPr/>
            <p:nvPr/>
          </p:nvSpPr>
          <p:spPr>
            <a:xfrm>
              <a:off x="942278" y="1668387"/>
              <a:ext cx="5596055" cy="28756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80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5D21F8-30F8-DD8D-B6D2-646E00469864}"/>
                </a:ext>
              </a:extLst>
            </p:cNvPr>
            <p:cNvSpPr txBox="1"/>
            <p:nvPr/>
          </p:nvSpPr>
          <p:spPr>
            <a:xfrm>
              <a:off x="4112787" y="1701262"/>
              <a:ext cx="2685586" cy="39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1" dirty="0">
                  <a:solidFill>
                    <a:srgbClr val="F8F8F8"/>
                  </a:solidFill>
                  <a:latin typeface="+mj-lt"/>
                  <a:ea typeface="나눔고딕" panose="020D0604000000000000" pitchFamily="50" charset="-127"/>
                </a:rPr>
                <a:t>Processing</a:t>
              </a:r>
              <a:r>
                <a:rPr lang="ko-KR" altLang="en-US" sz="1801" dirty="0">
                  <a:solidFill>
                    <a:srgbClr val="F8F8F8"/>
                  </a:solidFill>
                  <a:latin typeface="+mj-lt"/>
                  <a:ea typeface="나눔고딕" panose="020D0604000000000000" pitchFamily="50" charset="-127"/>
                </a:rPr>
                <a:t> </a:t>
              </a:r>
              <a:r>
                <a:rPr lang="en-US" altLang="ko-KR" sz="1801" dirty="0">
                  <a:solidFill>
                    <a:srgbClr val="F8F8F8"/>
                  </a:solidFill>
                  <a:latin typeface="+mj-lt"/>
                  <a:ea typeface="나눔고딕" panose="020D0604000000000000" pitchFamily="50" charset="-127"/>
                </a:rPr>
                <a:t>System</a:t>
              </a:r>
              <a:endParaRPr lang="ko-KR" altLang="en-US" sz="1801" dirty="0">
                <a:solidFill>
                  <a:srgbClr val="F8F8F8"/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C548781-B370-9267-8EDE-79B7D17120F1}"/>
                </a:ext>
              </a:extLst>
            </p:cNvPr>
            <p:cNvSpPr txBox="1"/>
            <p:nvPr/>
          </p:nvSpPr>
          <p:spPr>
            <a:xfrm>
              <a:off x="6624983" y="1701262"/>
              <a:ext cx="2685586" cy="39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1" dirty="0">
                  <a:solidFill>
                    <a:srgbClr val="595959"/>
                  </a:solidFill>
                  <a:latin typeface="+mj-lt"/>
                  <a:ea typeface="나눔고딕" panose="020D0604000000000000" pitchFamily="50" charset="-127"/>
                </a:rPr>
                <a:t>Programmable Logic</a:t>
              </a:r>
              <a:endParaRPr lang="ko-KR" altLang="en-US" sz="1801" dirty="0">
                <a:solidFill>
                  <a:srgbClr val="595959"/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C9AC676-B119-85C2-922D-E667C8D6F6AA}"/>
                </a:ext>
              </a:extLst>
            </p:cNvPr>
            <p:cNvSpPr/>
            <p:nvPr/>
          </p:nvSpPr>
          <p:spPr>
            <a:xfrm>
              <a:off x="1906861" y="2179558"/>
              <a:ext cx="3319369" cy="18073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9648D2A-1EA9-85D3-3642-FE92BE90C966}"/>
                </a:ext>
              </a:extLst>
            </p:cNvPr>
            <p:cNvSpPr txBox="1"/>
            <p:nvPr/>
          </p:nvSpPr>
          <p:spPr>
            <a:xfrm>
              <a:off x="2561074" y="2888445"/>
              <a:ext cx="2033241" cy="392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1" dirty="0">
                  <a:solidFill>
                    <a:srgbClr val="F8F8F8"/>
                  </a:solidFill>
                  <a:latin typeface="+mj-lt"/>
                  <a:ea typeface="나눔고딕" panose="020D0604000000000000" pitchFamily="50" charset="-127"/>
                </a:rPr>
                <a:t>ARM Cortex-A9 </a:t>
              </a:r>
              <a:endParaRPr lang="ko-KR" altLang="en-US" sz="1801" dirty="0">
                <a:solidFill>
                  <a:srgbClr val="F8F8F8"/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F7E1A4E-BFAC-7336-EA80-1970FE75EA0D}"/>
                </a:ext>
              </a:extLst>
            </p:cNvPr>
            <p:cNvSpPr/>
            <p:nvPr/>
          </p:nvSpPr>
          <p:spPr>
            <a:xfrm>
              <a:off x="1223308" y="6074817"/>
              <a:ext cx="1863644" cy="578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dirty="0">
                  <a:solidFill>
                    <a:srgbClr val="595959"/>
                  </a:solidFill>
                </a:rPr>
                <a:t>Text LCD</a:t>
              </a:r>
              <a:endParaRPr lang="ko-KR" altLang="en-US" sz="1801" dirty="0">
                <a:solidFill>
                  <a:srgbClr val="595959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E924828-C5E9-800B-A175-9C00F497C629}"/>
                </a:ext>
              </a:extLst>
            </p:cNvPr>
            <p:cNvSpPr/>
            <p:nvPr/>
          </p:nvSpPr>
          <p:spPr>
            <a:xfrm>
              <a:off x="3586678" y="6074262"/>
              <a:ext cx="2701896" cy="578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dirty="0">
                  <a:solidFill>
                    <a:srgbClr val="595959"/>
                  </a:solidFill>
                </a:rPr>
                <a:t>Timer 7-segment</a:t>
              </a:r>
              <a:endParaRPr lang="ko-KR" altLang="en-US" sz="1801" dirty="0">
                <a:solidFill>
                  <a:srgbClr val="595959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433A5AC-A62E-7B7C-5901-52C561751335}"/>
                </a:ext>
              </a:extLst>
            </p:cNvPr>
            <p:cNvSpPr/>
            <p:nvPr/>
          </p:nvSpPr>
          <p:spPr>
            <a:xfrm>
              <a:off x="6706527" y="6074262"/>
              <a:ext cx="2302732" cy="578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dirty="0">
                  <a:solidFill>
                    <a:srgbClr val="595959"/>
                  </a:solidFill>
                </a:rPr>
                <a:t>TFT LCD</a:t>
              </a:r>
              <a:endParaRPr lang="ko-KR" altLang="en-US" sz="1801" dirty="0">
                <a:solidFill>
                  <a:srgbClr val="595959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3F2315F-1539-1432-7936-5D67D6B951D9}"/>
                </a:ext>
              </a:extLst>
            </p:cNvPr>
            <p:cNvSpPr/>
            <p:nvPr/>
          </p:nvSpPr>
          <p:spPr>
            <a:xfrm>
              <a:off x="1223308" y="4975308"/>
              <a:ext cx="1863644" cy="578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dirty="0">
                  <a:solidFill>
                    <a:srgbClr val="595959"/>
                  </a:solidFill>
                </a:rPr>
                <a:t>Text LCD IP</a:t>
              </a:r>
              <a:endParaRPr lang="ko-KR" altLang="en-US" sz="1801" dirty="0">
                <a:solidFill>
                  <a:srgbClr val="595959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F6AF316-F9FB-8CDD-6A7F-BD7F9D76093F}"/>
                </a:ext>
              </a:extLst>
            </p:cNvPr>
            <p:cNvSpPr/>
            <p:nvPr/>
          </p:nvSpPr>
          <p:spPr>
            <a:xfrm>
              <a:off x="3586678" y="4974473"/>
              <a:ext cx="2701896" cy="578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dirty="0">
                  <a:solidFill>
                    <a:srgbClr val="595959"/>
                  </a:solidFill>
                </a:rPr>
                <a:t>Timer 7-segment IP</a:t>
              </a:r>
              <a:endParaRPr lang="ko-KR" altLang="en-US" sz="1801" dirty="0">
                <a:solidFill>
                  <a:srgbClr val="595959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2E1A090-7A43-B27D-3F4A-3361607FBBEA}"/>
                </a:ext>
              </a:extLst>
            </p:cNvPr>
            <p:cNvSpPr/>
            <p:nvPr/>
          </p:nvSpPr>
          <p:spPr>
            <a:xfrm>
              <a:off x="6706527" y="4980428"/>
              <a:ext cx="2302732" cy="578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dirty="0">
                  <a:solidFill>
                    <a:srgbClr val="595959"/>
                  </a:solidFill>
                </a:rPr>
                <a:t>TFT LCD IP</a:t>
              </a:r>
              <a:endParaRPr lang="ko-KR" altLang="en-US" sz="1801" dirty="0">
                <a:solidFill>
                  <a:srgbClr val="595959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E0E0E2F-1FA9-019C-3A4E-22CEF9A4C077}"/>
                </a:ext>
              </a:extLst>
            </p:cNvPr>
            <p:cNvSpPr/>
            <p:nvPr/>
          </p:nvSpPr>
          <p:spPr>
            <a:xfrm>
              <a:off x="6750204" y="2525899"/>
              <a:ext cx="2302732" cy="1325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dirty="0">
                  <a:solidFill>
                    <a:srgbClr val="595959"/>
                  </a:solidFill>
                </a:rPr>
                <a:t>Push Button</a:t>
              </a:r>
            </a:p>
            <a:p>
              <a:pPr algn="ctr"/>
              <a:r>
                <a:rPr lang="en-US" altLang="ko-KR" sz="1801" dirty="0">
                  <a:solidFill>
                    <a:srgbClr val="595959"/>
                  </a:solidFill>
                </a:rPr>
                <a:t>IP</a:t>
              </a:r>
              <a:endParaRPr lang="ko-KR" altLang="en-US" sz="1801" dirty="0">
                <a:solidFill>
                  <a:srgbClr val="595959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E788238-AE76-B56F-C293-CC80B0A0AE0F}"/>
                </a:ext>
              </a:extLst>
            </p:cNvPr>
            <p:cNvSpPr/>
            <p:nvPr/>
          </p:nvSpPr>
          <p:spPr>
            <a:xfrm>
              <a:off x="9580908" y="2525899"/>
              <a:ext cx="2302732" cy="1325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dirty="0">
                  <a:solidFill>
                    <a:srgbClr val="595959"/>
                  </a:solidFill>
                </a:rPr>
                <a:t>Push Button</a:t>
              </a:r>
            </a:p>
          </p:txBody>
        </p:sp>
        <p:sp>
          <p:nvSpPr>
            <p:cNvPr id="79" name="화살표: 왼쪽/오른쪽 78">
              <a:extLst>
                <a:ext uri="{FF2B5EF4-FFF2-40B4-BE49-F238E27FC236}">
                  <a16:creationId xmlns:a16="http://schemas.microsoft.com/office/drawing/2014/main" id="{090331EC-3AD3-D99C-0172-B97B08E24B73}"/>
                </a:ext>
              </a:extLst>
            </p:cNvPr>
            <p:cNvSpPr/>
            <p:nvPr/>
          </p:nvSpPr>
          <p:spPr>
            <a:xfrm>
              <a:off x="8705390" y="2993299"/>
              <a:ext cx="1228491" cy="360000"/>
            </a:xfrm>
            <a:prstGeom prst="left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0" name="화살표: 오른쪽 79">
              <a:extLst>
                <a:ext uri="{FF2B5EF4-FFF2-40B4-BE49-F238E27FC236}">
                  <a16:creationId xmlns:a16="http://schemas.microsoft.com/office/drawing/2014/main" id="{FC14A857-EDD4-B4BD-AC69-9C8BBE7F44F9}"/>
                </a:ext>
              </a:extLst>
            </p:cNvPr>
            <p:cNvSpPr/>
            <p:nvPr/>
          </p:nvSpPr>
          <p:spPr>
            <a:xfrm rot="10800000">
              <a:off x="5140709" y="2956380"/>
              <a:ext cx="1713721" cy="360000"/>
            </a:xfrm>
            <a:prstGeom prst="right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solidFill>
                  <a:srgbClr val="FF6600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4B8B07E-73EB-4312-2E32-32C55619E5C7}"/>
                </a:ext>
              </a:extLst>
            </p:cNvPr>
            <p:cNvSpPr txBox="1"/>
            <p:nvPr/>
          </p:nvSpPr>
          <p:spPr>
            <a:xfrm>
              <a:off x="5512263" y="2681292"/>
              <a:ext cx="1293547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1" dirty="0">
                  <a:solidFill>
                    <a:srgbClr val="FF6600"/>
                  </a:solidFill>
                </a:rPr>
                <a:t>Interrupt</a:t>
              </a:r>
              <a:endParaRPr lang="ko-KR" altLang="en-US" sz="1801" dirty="0">
                <a:solidFill>
                  <a:srgbClr val="FF6600"/>
                </a:solidFill>
              </a:endParaRPr>
            </a:p>
          </p:txBody>
        </p:sp>
        <p:sp>
          <p:nvSpPr>
            <p:cNvPr id="82" name="화살표: 왼쪽/오른쪽 81">
              <a:extLst>
                <a:ext uri="{FF2B5EF4-FFF2-40B4-BE49-F238E27FC236}">
                  <a16:creationId xmlns:a16="http://schemas.microsoft.com/office/drawing/2014/main" id="{370D0CEA-A147-7EC3-7FA6-81E531ECB8D6}"/>
                </a:ext>
              </a:extLst>
            </p:cNvPr>
            <p:cNvSpPr/>
            <p:nvPr/>
          </p:nvSpPr>
          <p:spPr>
            <a:xfrm rot="5400000">
              <a:off x="4607324" y="5638332"/>
              <a:ext cx="754148" cy="360000"/>
            </a:xfrm>
            <a:prstGeom prst="left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83" name="화살표: 왼쪽/오른쪽 82">
              <a:extLst>
                <a:ext uri="{FF2B5EF4-FFF2-40B4-BE49-F238E27FC236}">
                  <a16:creationId xmlns:a16="http://schemas.microsoft.com/office/drawing/2014/main" id="{6E0801F9-5F7A-5D3E-766A-FCEF7B00508C}"/>
                </a:ext>
              </a:extLst>
            </p:cNvPr>
            <p:cNvSpPr/>
            <p:nvPr/>
          </p:nvSpPr>
          <p:spPr>
            <a:xfrm rot="5400000">
              <a:off x="1785815" y="5638886"/>
              <a:ext cx="754148" cy="360000"/>
            </a:xfrm>
            <a:prstGeom prst="left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84" name="화살표: 왼쪽/오른쪽 83">
              <a:extLst>
                <a:ext uri="{FF2B5EF4-FFF2-40B4-BE49-F238E27FC236}">
                  <a16:creationId xmlns:a16="http://schemas.microsoft.com/office/drawing/2014/main" id="{C167DB2A-F277-125D-19CC-00BAAB7F769A}"/>
                </a:ext>
              </a:extLst>
            </p:cNvPr>
            <p:cNvSpPr/>
            <p:nvPr/>
          </p:nvSpPr>
          <p:spPr>
            <a:xfrm rot="5400000">
              <a:off x="2219243" y="4293066"/>
              <a:ext cx="813771" cy="360000"/>
            </a:xfrm>
            <a:prstGeom prst="leftRightArrow">
              <a:avLst/>
            </a:prstGeom>
            <a:solidFill>
              <a:srgbClr val="157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0F444A7-5D0B-2260-2167-C3506059FA3B}"/>
                </a:ext>
              </a:extLst>
            </p:cNvPr>
            <p:cNvSpPr txBox="1"/>
            <p:nvPr/>
          </p:nvSpPr>
          <p:spPr>
            <a:xfrm>
              <a:off x="1308343" y="4103737"/>
              <a:ext cx="1293547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1" dirty="0">
                  <a:solidFill>
                    <a:srgbClr val="157BCF"/>
                  </a:solidFill>
                </a:rPr>
                <a:t>AXI4-Lite</a:t>
              </a:r>
              <a:endParaRPr lang="ko-KR" altLang="en-US" sz="1801" dirty="0">
                <a:solidFill>
                  <a:srgbClr val="157BCF"/>
                </a:solidFill>
              </a:endParaRPr>
            </a:p>
          </p:txBody>
        </p:sp>
        <p:sp>
          <p:nvSpPr>
            <p:cNvPr id="86" name="화살표: 왼쪽/오른쪽 85">
              <a:extLst>
                <a:ext uri="{FF2B5EF4-FFF2-40B4-BE49-F238E27FC236}">
                  <a16:creationId xmlns:a16="http://schemas.microsoft.com/office/drawing/2014/main" id="{B5C55CB2-6869-B0AC-AC7B-A1E760E83585}"/>
                </a:ext>
              </a:extLst>
            </p:cNvPr>
            <p:cNvSpPr/>
            <p:nvPr/>
          </p:nvSpPr>
          <p:spPr>
            <a:xfrm rot="2066862">
              <a:off x="5267085" y="4208653"/>
              <a:ext cx="1605717" cy="360000"/>
            </a:xfrm>
            <a:prstGeom prst="leftRightArrow">
              <a:avLst/>
            </a:prstGeom>
            <a:solidFill>
              <a:srgbClr val="157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7" name="화살표: 왼쪽/오른쪽 86">
              <a:extLst>
                <a:ext uri="{FF2B5EF4-FFF2-40B4-BE49-F238E27FC236}">
                  <a16:creationId xmlns:a16="http://schemas.microsoft.com/office/drawing/2014/main" id="{44825590-27D5-9A5C-C2F4-ED9938467E1D}"/>
                </a:ext>
              </a:extLst>
            </p:cNvPr>
            <p:cNvSpPr/>
            <p:nvPr/>
          </p:nvSpPr>
          <p:spPr>
            <a:xfrm rot="5400000">
              <a:off x="4127906" y="4293066"/>
              <a:ext cx="813771" cy="360000"/>
            </a:xfrm>
            <a:prstGeom prst="leftRightArrow">
              <a:avLst/>
            </a:prstGeom>
            <a:solidFill>
              <a:srgbClr val="157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8" name="화살표: 왼쪽/오른쪽 87">
              <a:extLst>
                <a:ext uri="{FF2B5EF4-FFF2-40B4-BE49-F238E27FC236}">
                  <a16:creationId xmlns:a16="http://schemas.microsoft.com/office/drawing/2014/main" id="{062779A3-0B4F-0B5A-7CD7-DBF911673EFC}"/>
                </a:ext>
              </a:extLst>
            </p:cNvPr>
            <p:cNvSpPr/>
            <p:nvPr/>
          </p:nvSpPr>
          <p:spPr>
            <a:xfrm rot="5400000">
              <a:off x="7479561" y="5638332"/>
              <a:ext cx="754148" cy="360000"/>
            </a:xfrm>
            <a:prstGeom prst="left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152783-486B-AB90-5B64-DB6ECD60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4</a:t>
            </a:fld>
            <a:r>
              <a:rPr lang="en-US" altLang="ko-KR"/>
              <a:t>/15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5CA1B4A-AD3B-65BA-B96D-728C9FF10B84}"/>
              </a:ext>
            </a:extLst>
          </p:cNvPr>
          <p:cNvSpPr/>
          <p:nvPr/>
        </p:nvSpPr>
        <p:spPr>
          <a:xfrm>
            <a:off x="17252" y="1179609"/>
            <a:ext cx="1909501" cy="117744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1" dirty="0">
                <a:solidFill>
                  <a:srgbClr val="595959"/>
                </a:solidFill>
              </a:rPr>
              <a:t>UART input</a:t>
            </a:r>
          </a:p>
          <a:p>
            <a:pPr algn="ctr"/>
            <a:r>
              <a:rPr lang="en-US" altLang="ko-KR" sz="1801" dirty="0">
                <a:solidFill>
                  <a:srgbClr val="595959"/>
                </a:solidFill>
              </a:rPr>
              <a:t>From keyboard</a:t>
            </a:r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1195FE11-437A-05CE-0A68-BDBE55AC75C6}"/>
              </a:ext>
            </a:extLst>
          </p:cNvPr>
          <p:cNvSpPr/>
          <p:nvPr/>
        </p:nvSpPr>
        <p:spPr>
          <a:xfrm rot="1767748">
            <a:off x="1675218" y="2477489"/>
            <a:ext cx="1679738" cy="31977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00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D171CD-04DF-044A-1395-37466F9BF797}"/>
              </a:ext>
            </a:extLst>
          </p:cNvPr>
          <p:cNvSpPr/>
          <p:nvPr/>
        </p:nvSpPr>
        <p:spPr>
          <a:xfrm>
            <a:off x="439946" y="520633"/>
            <a:ext cx="9100869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Design overview – Flow chart</a:t>
            </a:r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04560C-2993-63E2-6B80-1FE3EEE3B619}"/>
              </a:ext>
            </a:extLst>
          </p:cNvPr>
          <p:cNvGrpSpPr/>
          <p:nvPr/>
        </p:nvGrpSpPr>
        <p:grpSpPr>
          <a:xfrm>
            <a:off x="980649" y="630830"/>
            <a:ext cx="9243287" cy="5713533"/>
            <a:chOff x="1352124" y="630830"/>
            <a:chExt cx="9243287" cy="5713533"/>
          </a:xfrm>
        </p:grpSpPr>
        <p:sp>
          <p:nvSpPr>
            <p:cNvPr id="30" name="순서도: 수행의 시작/종료 29">
              <a:extLst>
                <a:ext uri="{FF2B5EF4-FFF2-40B4-BE49-F238E27FC236}">
                  <a16:creationId xmlns:a16="http://schemas.microsoft.com/office/drawing/2014/main" id="{6F0BADAA-EAD8-C78E-31BC-2F2295390FD5}"/>
                </a:ext>
              </a:extLst>
            </p:cNvPr>
            <p:cNvSpPr/>
            <p:nvPr/>
          </p:nvSpPr>
          <p:spPr>
            <a:xfrm>
              <a:off x="8594426" y="630830"/>
              <a:ext cx="1188000" cy="538210"/>
            </a:xfrm>
            <a:prstGeom prst="flowChartTerminator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Start</a:t>
              </a:r>
              <a:endParaRPr lang="ko-KR" altLang="en-US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9F4B5EF-FD8D-BF89-24B1-33C0CC28A8DE}"/>
                </a:ext>
              </a:extLst>
            </p:cNvPr>
            <p:cNvSpPr/>
            <p:nvPr/>
          </p:nvSpPr>
          <p:spPr>
            <a:xfrm>
              <a:off x="8594426" y="1528490"/>
              <a:ext cx="1188000" cy="540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Initialize</a:t>
              </a:r>
              <a:endParaRPr lang="ko-KR" altLang="en-US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AEEB3A0-86F1-56B1-D8AD-D659F270A3A7}"/>
                </a:ext>
              </a:extLst>
            </p:cNvPr>
            <p:cNvSpPr/>
            <p:nvPr/>
          </p:nvSpPr>
          <p:spPr>
            <a:xfrm>
              <a:off x="7940471" y="2427940"/>
              <a:ext cx="2495909" cy="900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UART input</a:t>
              </a:r>
              <a:b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from SDK terminal</a:t>
              </a:r>
              <a:endParaRPr lang="ko-KR" altLang="en-US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순서도: 판단 32">
              <a:extLst>
                <a:ext uri="{FF2B5EF4-FFF2-40B4-BE49-F238E27FC236}">
                  <a16:creationId xmlns:a16="http://schemas.microsoft.com/office/drawing/2014/main" id="{F3CFE490-A7A4-221E-E355-2A2A802D6CBE}"/>
                </a:ext>
              </a:extLst>
            </p:cNvPr>
            <p:cNvSpPr/>
            <p:nvPr/>
          </p:nvSpPr>
          <p:spPr>
            <a:xfrm>
              <a:off x="7781438" y="3694705"/>
              <a:ext cx="2813973" cy="803915"/>
            </a:xfrm>
            <a:prstGeom prst="flowChartDecision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Right turn?</a:t>
              </a:r>
              <a:endParaRPr lang="ko-KR" altLang="en-US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497CAED3-D36F-F6DF-4B5E-89E2E9DD2C9B}"/>
                </a:ext>
              </a:extLst>
            </p:cNvPr>
            <p:cNvCxnSpPr>
              <a:cxnSpLocks/>
              <a:stCxn id="33" idx="1"/>
              <a:endCxn id="32" idx="1"/>
            </p:cNvCxnSpPr>
            <p:nvPr/>
          </p:nvCxnSpPr>
          <p:spPr>
            <a:xfrm rot="10800000" flipH="1">
              <a:off x="7781437" y="2877941"/>
              <a:ext cx="159033" cy="1218723"/>
            </a:xfrm>
            <a:prstGeom prst="bentConnector3">
              <a:avLst>
                <a:gd name="adj1" fmla="val -67080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91B366A2-D482-E45D-6690-6F301F4F17C2}"/>
                </a:ext>
              </a:extLst>
            </p:cNvPr>
            <p:cNvCxnSpPr>
              <a:cxnSpLocks/>
            </p:cNvCxnSpPr>
            <p:nvPr/>
          </p:nvCxnSpPr>
          <p:spPr>
            <a:xfrm>
              <a:off x="9188426" y="1178565"/>
              <a:ext cx="0" cy="359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2A633C4-2083-A931-8EBE-02AECEC5C92C}"/>
                </a:ext>
              </a:extLst>
            </p:cNvPr>
            <p:cNvCxnSpPr>
              <a:cxnSpLocks/>
            </p:cNvCxnSpPr>
            <p:nvPr/>
          </p:nvCxnSpPr>
          <p:spPr>
            <a:xfrm>
              <a:off x="9188426" y="2078015"/>
              <a:ext cx="0" cy="359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4BEC243-D1B7-2C9A-BE10-68A29341E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8425" y="3337465"/>
              <a:ext cx="1" cy="3667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F4A372D-5587-F7AF-8EEC-1AF91E1AA9DF}"/>
                </a:ext>
              </a:extLst>
            </p:cNvPr>
            <p:cNvSpPr/>
            <p:nvPr/>
          </p:nvSpPr>
          <p:spPr>
            <a:xfrm>
              <a:off x="8394164" y="4865385"/>
              <a:ext cx="1588519" cy="53821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Move piece</a:t>
              </a:r>
              <a:endParaRPr lang="ko-KR" altLang="en-US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2E9DBE3-8F63-447A-EE33-B71525ADB2D0}"/>
                </a:ext>
              </a:extLst>
            </p:cNvPr>
            <p:cNvSpPr/>
            <p:nvPr/>
          </p:nvSpPr>
          <p:spPr>
            <a:xfrm>
              <a:off x="8284508" y="5806153"/>
              <a:ext cx="1807829" cy="53821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Get interrupt </a:t>
              </a:r>
              <a:endParaRPr lang="ko-KR" altLang="en-US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C67F37A-77EB-99A6-8A34-FB6356BAF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8423" y="4505839"/>
              <a:ext cx="1" cy="3667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33BBFBF7-37FB-1A89-4B8B-B2C4D81F0718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 flipH="1">
              <a:off x="9188423" y="5403595"/>
              <a:ext cx="1" cy="4025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373C5FF-F8E8-F396-D2D2-B52F4FFE6989}"/>
                </a:ext>
              </a:extLst>
            </p:cNvPr>
            <p:cNvCxnSpPr>
              <a:cxnSpLocks/>
              <a:stCxn id="39" idx="1"/>
              <a:endCxn id="48" idx="3"/>
            </p:cNvCxnSpPr>
            <p:nvPr/>
          </p:nvCxnSpPr>
          <p:spPr>
            <a:xfrm flipH="1" flipV="1">
              <a:off x="4284189" y="2200448"/>
              <a:ext cx="4000319" cy="38748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4BAED16-0674-7259-33B1-F19C9E0267B7}"/>
                </a:ext>
              </a:extLst>
            </p:cNvPr>
            <p:cNvSpPr txBox="1"/>
            <p:nvPr/>
          </p:nvSpPr>
          <p:spPr>
            <a:xfrm>
              <a:off x="9215186" y="4489095"/>
              <a:ext cx="1380225" cy="36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Yes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EEC84B-3ABB-3D24-8236-4B5475881725}"/>
                </a:ext>
              </a:extLst>
            </p:cNvPr>
            <p:cNvSpPr txBox="1"/>
            <p:nvPr/>
          </p:nvSpPr>
          <p:spPr>
            <a:xfrm>
              <a:off x="6983820" y="3748291"/>
              <a:ext cx="1380225" cy="36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No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순서도: 판단 47">
              <a:extLst>
                <a:ext uri="{FF2B5EF4-FFF2-40B4-BE49-F238E27FC236}">
                  <a16:creationId xmlns:a16="http://schemas.microsoft.com/office/drawing/2014/main" id="{04FE586B-998E-B42C-F873-1DC2C5A9F392}"/>
                </a:ext>
              </a:extLst>
            </p:cNvPr>
            <p:cNvSpPr/>
            <p:nvPr/>
          </p:nvSpPr>
          <p:spPr>
            <a:xfrm>
              <a:off x="1519979" y="1798490"/>
              <a:ext cx="2764210" cy="803915"/>
            </a:xfrm>
            <a:prstGeom prst="flowChartDecisi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Interrupt</a:t>
              </a:r>
              <a:endParaRPr lang="ko-KR" altLang="en-US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7E5D833-7DF4-DDA9-C522-4D70C3A981DB}"/>
                </a:ext>
              </a:extLst>
            </p:cNvPr>
            <p:cNvSpPr txBox="1"/>
            <p:nvPr/>
          </p:nvSpPr>
          <p:spPr>
            <a:xfrm>
              <a:off x="2964227" y="3022645"/>
              <a:ext cx="1380225" cy="36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pb2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96E2C932-F5A7-FD14-165A-92F481CA8540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2902084" y="2602405"/>
              <a:ext cx="0" cy="3795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FAEFD6F-F00F-5E78-D447-2ED6B80EF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7904" y="2972347"/>
              <a:ext cx="1545416" cy="69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F1A4705-8156-7225-2B07-24D31002BE97}"/>
                </a:ext>
              </a:extLst>
            </p:cNvPr>
            <p:cNvCxnSpPr/>
            <p:nvPr/>
          </p:nvCxnSpPr>
          <p:spPr>
            <a:xfrm>
              <a:off x="2900456" y="2974604"/>
              <a:ext cx="0" cy="3795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D0C3F3A-C313-FB47-8AC9-B6097D10C4BE}"/>
                </a:ext>
              </a:extLst>
            </p:cNvPr>
            <p:cNvCxnSpPr/>
            <p:nvPr/>
          </p:nvCxnSpPr>
          <p:spPr>
            <a:xfrm>
              <a:off x="4443319" y="2965214"/>
              <a:ext cx="0" cy="3795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5D5752-CC87-F2A7-8C07-2CA328843746}"/>
                </a:ext>
              </a:extLst>
            </p:cNvPr>
            <p:cNvSpPr txBox="1"/>
            <p:nvPr/>
          </p:nvSpPr>
          <p:spPr>
            <a:xfrm>
              <a:off x="4533571" y="3005493"/>
              <a:ext cx="1380225" cy="36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pb3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C71FCD8-D637-9876-C445-A830DE897967}"/>
                </a:ext>
              </a:extLst>
            </p:cNvPr>
            <p:cNvSpPr/>
            <p:nvPr/>
          </p:nvSpPr>
          <p:spPr>
            <a:xfrm>
              <a:off x="2290504" y="3422950"/>
              <a:ext cx="1219017" cy="6999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Revert move</a:t>
              </a:r>
              <a:endParaRPr lang="ko-KR" altLang="en-US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67BC15B7-E4FC-A9A8-9A0B-36EA2134786D}"/>
                </a:ext>
              </a:extLst>
            </p:cNvPr>
            <p:cNvSpPr/>
            <p:nvPr/>
          </p:nvSpPr>
          <p:spPr>
            <a:xfrm>
              <a:off x="3833811" y="3411440"/>
              <a:ext cx="1219017" cy="6999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Confirm move</a:t>
              </a:r>
              <a:endParaRPr lang="ko-KR" altLang="en-US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8ABF0497-2C68-EADF-F85C-F37AE49B23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9480" y="2877940"/>
              <a:ext cx="344043" cy="3197318"/>
            </a:xfrm>
            <a:prstGeom prst="bentConnector3">
              <a:avLst>
                <a:gd name="adj1" fmla="val 43974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70509C7-184B-73ED-37C5-51E1F38F78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0456" y="4158799"/>
              <a:ext cx="1" cy="3667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68FBDB2-B3BD-0436-A612-03081C39567C}"/>
                </a:ext>
              </a:extLst>
            </p:cNvPr>
            <p:cNvSpPr/>
            <p:nvPr/>
          </p:nvSpPr>
          <p:spPr>
            <a:xfrm>
              <a:off x="2290504" y="4592330"/>
              <a:ext cx="1219017" cy="6999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Remain</a:t>
              </a:r>
            </a:p>
            <a:p>
              <a:pPr algn="ctr"/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Turn flag</a:t>
              </a:r>
              <a:endParaRPr lang="ko-KR" altLang="en-US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3F140479-D97C-4CDE-EFBA-200F7C8F5347}"/>
                </a:ext>
              </a:extLst>
            </p:cNvPr>
            <p:cNvSpPr/>
            <p:nvPr/>
          </p:nvSpPr>
          <p:spPr>
            <a:xfrm>
              <a:off x="3838660" y="4578576"/>
              <a:ext cx="2358908" cy="12859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Invert turn </a:t>
              </a:r>
              <a:r>
                <a:rPr lang="en-US" altLang="ko-KR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flag</a:t>
              </a:r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</a:p>
            <a:p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Restart timer.</a:t>
              </a:r>
            </a:p>
            <a:p>
              <a:r>
                <a:rPr lang="en-US" altLang="ko-KR" sz="1801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Change text lcd.</a:t>
              </a:r>
              <a:endParaRPr lang="ko-KR" altLang="en-US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105EB80-5620-08F2-3B3D-535422135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3319" y="4158828"/>
              <a:ext cx="1" cy="3667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F3D3D4B-E13B-C3B3-897B-E15A964B2442}"/>
                </a:ext>
              </a:extLst>
            </p:cNvPr>
            <p:cNvCxnSpPr>
              <a:cxnSpLocks/>
            </p:cNvCxnSpPr>
            <p:nvPr/>
          </p:nvCxnSpPr>
          <p:spPr>
            <a:xfrm>
              <a:off x="1352124" y="6180033"/>
              <a:ext cx="693238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6AAF459C-4CC3-9F3F-2086-883BEE45395F}"/>
                </a:ext>
              </a:extLst>
            </p:cNvPr>
            <p:cNvCxnSpPr>
              <a:cxnSpLocks/>
            </p:cNvCxnSpPr>
            <p:nvPr/>
          </p:nvCxnSpPr>
          <p:spPr>
            <a:xfrm>
              <a:off x="2888134" y="5303380"/>
              <a:ext cx="0" cy="87232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3C06C97-2115-2B48-52C5-155E4C12176F}"/>
                </a:ext>
              </a:extLst>
            </p:cNvPr>
            <p:cNvSpPr txBox="1"/>
            <p:nvPr/>
          </p:nvSpPr>
          <p:spPr>
            <a:xfrm>
              <a:off x="5679250" y="2427535"/>
              <a:ext cx="23666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With</a:t>
              </a:r>
              <a:r>
                <a:rPr lang="en-US" altLang="ko-KR" b="1" dirty="0"/>
                <a:t>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displaying caution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8800868E-D7EC-9E78-02F3-C201220ACC58}"/>
              </a:ext>
            </a:extLst>
          </p:cNvPr>
          <p:cNvSpPr txBox="1"/>
          <p:nvPr/>
        </p:nvSpPr>
        <p:spPr>
          <a:xfrm>
            <a:off x="9467148" y="149113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TFT, text, timer setting </a:t>
            </a: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file read from SD card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BB351EC4-6A73-BF07-00F2-87C1BACF6DA4}"/>
              </a:ext>
            </a:extLst>
          </p:cNvPr>
          <p:cNvCxnSpPr>
            <a:cxnSpLocks/>
          </p:cNvCxnSpPr>
          <p:nvPr/>
        </p:nvCxnSpPr>
        <p:spPr>
          <a:xfrm flipV="1">
            <a:off x="980649" y="2981872"/>
            <a:ext cx="1545416" cy="6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F6BFA43-9F35-41E1-6FAB-87240DEEB172}"/>
              </a:ext>
            </a:extLst>
          </p:cNvPr>
          <p:cNvCxnSpPr>
            <a:cxnSpLocks/>
          </p:cNvCxnSpPr>
          <p:nvPr/>
        </p:nvCxnSpPr>
        <p:spPr>
          <a:xfrm>
            <a:off x="992539" y="2985951"/>
            <a:ext cx="0" cy="94572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9E2DAE7-2115-83B8-8D04-0571DA768827}"/>
              </a:ext>
            </a:extLst>
          </p:cNvPr>
          <p:cNvSpPr txBox="1"/>
          <p:nvPr/>
        </p:nvSpPr>
        <p:spPr>
          <a:xfrm>
            <a:off x="1099322" y="3022645"/>
            <a:ext cx="1380225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pb1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CD554D5-1FD8-4F35-E7EA-1FD8A319E9CC}"/>
              </a:ext>
            </a:extLst>
          </p:cNvPr>
          <p:cNvSpPr/>
          <p:nvPr/>
        </p:nvSpPr>
        <p:spPr>
          <a:xfrm>
            <a:off x="378842" y="4065251"/>
            <a:ext cx="1219017" cy="6999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1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Initialize</a:t>
            </a:r>
            <a:endParaRPr lang="ko-KR" altLang="en-US" sz="1801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4628D73-175F-9F8E-2FB1-5C038426A73D}"/>
              </a:ext>
            </a:extLst>
          </p:cNvPr>
          <p:cNvCxnSpPr>
            <a:cxnSpLocks/>
          </p:cNvCxnSpPr>
          <p:nvPr/>
        </p:nvCxnSpPr>
        <p:spPr>
          <a:xfrm flipH="1">
            <a:off x="980649" y="4810572"/>
            <a:ext cx="7701" cy="13565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7A7D33AC-A0C1-42B3-500A-930C0A4B5077}"/>
              </a:ext>
            </a:extLst>
          </p:cNvPr>
          <p:cNvCxnSpPr>
            <a:cxnSpLocks/>
          </p:cNvCxnSpPr>
          <p:nvPr/>
        </p:nvCxnSpPr>
        <p:spPr>
          <a:xfrm>
            <a:off x="4071844" y="5920185"/>
            <a:ext cx="0" cy="25552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, 체커, 바둑판식이(가) 표시된 사진&#10;&#10;자동 생성된 설명">
            <a:extLst>
              <a:ext uri="{FF2B5EF4-FFF2-40B4-BE49-F238E27FC236}">
                <a16:creationId xmlns:a16="http://schemas.microsoft.com/office/drawing/2014/main" id="{17D5770A-B13C-3C60-6FED-F31CF7529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6"/>
          <a:stretch/>
        </p:blipFill>
        <p:spPr>
          <a:xfrm rot="5400000">
            <a:off x="6188645" y="1181791"/>
            <a:ext cx="1073131" cy="14460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그림 25" descr="텍스트, 체커, 바둑판식이(가) 표시된 사진&#10;&#10;자동 생성된 설명">
            <a:extLst>
              <a:ext uri="{FF2B5EF4-FFF2-40B4-BE49-F238E27FC236}">
                <a16:creationId xmlns:a16="http://schemas.microsoft.com/office/drawing/2014/main" id="{C8D853B3-507F-71B3-CE27-5D9C87AC3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98"/>
          <a:stretch/>
        </p:blipFill>
        <p:spPr>
          <a:xfrm rot="5400000">
            <a:off x="4701921" y="1194257"/>
            <a:ext cx="1076820" cy="14289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239ABF9-1006-5D61-A34F-E5DBDCC5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5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9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2F9157-B18D-DB6E-C46D-9BF3B2DEC677}"/>
              </a:ext>
            </a:extLst>
          </p:cNvPr>
          <p:cNvSpPr/>
          <p:nvPr/>
        </p:nvSpPr>
        <p:spPr>
          <a:xfrm>
            <a:off x="439946" y="520633"/>
            <a:ext cx="4917057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SDK –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전역 변수</a:t>
            </a:r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8D8D89D-97EC-42EA-7B2B-65895EA67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6" r="48652" b="52550"/>
          <a:stretch/>
        </p:blipFill>
        <p:spPr>
          <a:xfrm>
            <a:off x="439946" y="1749865"/>
            <a:ext cx="3646610" cy="3254155"/>
          </a:xfrm>
          <a:prstGeom prst="rect">
            <a:avLst/>
          </a:prstGeom>
        </p:spPr>
      </p:pic>
      <p:pic>
        <p:nvPicPr>
          <p:cNvPr id="65" name="그림 64" descr="텍스트이(가) 표시된 사진&#10;&#10;자동 생성된 설명">
            <a:extLst>
              <a:ext uri="{FF2B5EF4-FFF2-40B4-BE49-F238E27FC236}">
                <a16:creationId xmlns:a16="http://schemas.microsoft.com/office/drawing/2014/main" id="{F1A1A2C4-B6CF-4B39-D565-5C90F7427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t="46200" r="-138" b="695"/>
          <a:stretch/>
        </p:blipFill>
        <p:spPr>
          <a:xfrm>
            <a:off x="4730806" y="1343025"/>
            <a:ext cx="6907279" cy="3641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75B10-07B3-D3F9-7C30-5C5B25D1C6D9}"/>
              </a:ext>
            </a:extLst>
          </p:cNvPr>
          <p:cNvSpPr txBox="1"/>
          <p:nvPr/>
        </p:nvSpPr>
        <p:spPr>
          <a:xfrm>
            <a:off x="439946" y="5207144"/>
            <a:ext cx="376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j-lt"/>
              </a:rPr>
              <a:t>→ </a:t>
            </a:r>
            <a:r>
              <a:rPr lang="ko-KR" altLang="en-US" sz="2000" dirty="0" err="1">
                <a:latin typeface="+mj-lt"/>
              </a:rPr>
              <a:t>체스말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.bin </a:t>
            </a:r>
            <a:r>
              <a:rPr lang="ko-KR" altLang="en-US" sz="2000" dirty="0">
                <a:latin typeface="+mj-lt"/>
              </a:rPr>
              <a:t>파일 변수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C438B89-87E7-30FD-112A-D633FC91873B}"/>
              </a:ext>
            </a:extLst>
          </p:cNvPr>
          <p:cNvSpPr txBox="1"/>
          <p:nvPr/>
        </p:nvSpPr>
        <p:spPr>
          <a:xfrm>
            <a:off x="4730806" y="5207144"/>
            <a:ext cx="6524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j-lt"/>
              </a:rPr>
              <a:t>→ </a:t>
            </a:r>
            <a:r>
              <a:rPr lang="en-US" altLang="ko-KR" sz="2000" dirty="0">
                <a:latin typeface="+mj-lt"/>
              </a:rPr>
              <a:t>SD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read,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TFT</a:t>
            </a:r>
            <a:r>
              <a:rPr lang="ko-KR" altLang="en-US" sz="2000" dirty="0">
                <a:latin typeface="+mj-lt"/>
              </a:rPr>
              <a:t> 변수 </a:t>
            </a:r>
            <a:r>
              <a:rPr lang="en-US" altLang="ko-KR" sz="2000" dirty="0">
                <a:latin typeface="+mj-lt"/>
              </a:rPr>
              <a:t>global </a:t>
            </a:r>
            <a:r>
              <a:rPr lang="ko-KR" altLang="en-US" sz="2000" dirty="0">
                <a:latin typeface="+mj-lt"/>
              </a:rPr>
              <a:t>선언</a:t>
            </a:r>
            <a:endParaRPr lang="en-US" altLang="ko-KR" sz="2000" dirty="0">
              <a:latin typeface="+mj-lt"/>
            </a:endParaRPr>
          </a:p>
          <a:p>
            <a:endParaRPr lang="en-US" altLang="ko-KR" sz="2000" dirty="0">
              <a:latin typeface="+mj-lt"/>
            </a:endParaRPr>
          </a:p>
          <a:p>
            <a:r>
              <a:rPr lang="ko-KR" altLang="en-US" sz="2000" dirty="0">
                <a:latin typeface="+mj-lt"/>
              </a:rPr>
              <a:t>→ </a:t>
            </a:r>
            <a:r>
              <a:rPr lang="en-US" altLang="ko-KR" sz="2000" dirty="0">
                <a:latin typeface="+mj-lt"/>
              </a:rPr>
              <a:t>TFT</a:t>
            </a:r>
            <a:r>
              <a:rPr lang="ko-KR" altLang="en-US" sz="2000" dirty="0">
                <a:latin typeface="+mj-lt"/>
              </a:rPr>
              <a:t>내 </a:t>
            </a:r>
            <a:r>
              <a:rPr lang="en-US" altLang="ko-KR" sz="2000" dirty="0">
                <a:latin typeface="+mj-lt"/>
              </a:rPr>
              <a:t>8 x 8 </a:t>
            </a:r>
            <a:r>
              <a:rPr lang="ko-KR" altLang="en-US" sz="2000" dirty="0">
                <a:latin typeface="+mj-lt"/>
              </a:rPr>
              <a:t>행렬의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수평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수직 좌표 정보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003C12D-DF1E-269F-19D7-2231CDEE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6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15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2F9157-B18D-DB6E-C46D-9BF3B2DEC677}"/>
              </a:ext>
            </a:extLst>
          </p:cNvPr>
          <p:cNvSpPr/>
          <p:nvPr/>
        </p:nvSpPr>
        <p:spPr>
          <a:xfrm>
            <a:off x="439946" y="520633"/>
            <a:ext cx="6446629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SDK – user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define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function</a:t>
            </a:r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F4F37-A694-75C3-6517-24446BCF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255" y="1581304"/>
            <a:ext cx="6939490" cy="17145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2BCB02-4150-327C-09D9-5CA33FA13FE2}"/>
              </a:ext>
            </a:extLst>
          </p:cNvPr>
          <p:cNvSpPr txBox="1"/>
          <p:nvPr/>
        </p:nvSpPr>
        <p:spPr>
          <a:xfrm>
            <a:off x="2626255" y="3562098"/>
            <a:ext cx="7515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강의 자료의 </a:t>
            </a:r>
            <a:r>
              <a:rPr lang="en-US" altLang="ko-KR" sz="2000" dirty="0" err="1"/>
              <a:t>main.c</a:t>
            </a:r>
            <a:r>
              <a:rPr lang="en-US" altLang="ko-KR" sz="2000" dirty="0"/>
              <a:t> </a:t>
            </a:r>
            <a:r>
              <a:rPr lang="ko-KR" altLang="en-US" sz="2000" dirty="0"/>
              <a:t>를 전역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포인터를 활용해 함수화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→ </a:t>
            </a:r>
            <a:r>
              <a:rPr lang="en-US" altLang="ko-KR" sz="2000" b="1" dirty="0"/>
              <a:t>IP</a:t>
            </a:r>
            <a:r>
              <a:rPr lang="ko-KR" altLang="en-US" sz="2000" b="1" dirty="0"/>
              <a:t>를 </a:t>
            </a:r>
            <a:r>
              <a:rPr lang="en-US" altLang="ko-KR" sz="2000" b="1" dirty="0"/>
              <a:t>SDK</a:t>
            </a:r>
            <a:r>
              <a:rPr lang="ko-KR" altLang="en-US" sz="2000" b="1" dirty="0"/>
              <a:t>에서 편하게 활용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접근할 수 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FAC0ED0-5D5E-0159-E86C-54E9F765E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10" y="0"/>
            <a:ext cx="10023980" cy="685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77B7338-F0AF-AECE-921F-A33480CAB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59" y="3295558"/>
            <a:ext cx="7140882" cy="2564405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905596A-BED6-720D-71CB-456FE1D9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7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47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 descr="텍스트이(가) 표시된 사진&#10;&#10;자동 생성된 설명">
            <a:extLst>
              <a:ext uri="{FF2B5EF4-FFF2-40B4-BE49-F238E27FC236}">
                <a16:creationId xmlns:a16="http://schemas.microsoft.com/office/drawing/2014/main" id="{16A8566D-0059-3043-28F5-9C33BE809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773" y="984533"/>
            <a:ext cx="5762540" cy="386200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227FAB6-DA40-C072-68ED-585824506D2C}"/>
              </a:ext>
            </a:extLst>
          </p:cNvPr>
          <p:cNvSpPr/>
          <p:nvPr/>
        </p:nvSpPr>
        <p:spPr>
          <a:xfrm>
            <a:off x="439946" y="520633"/>
            <a:ext cx="11418056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기능 구현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How to move piece? </a:t>
            </a:r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1E34E63-C71A-EE05-F365-52C676C36517}"/>
              </a:ext>
            </a:extLst>
          </p:cNvPr>
          <p:cNvSpPr/>
          <p:nvPr/>
        </p:nvSpPr>
        <p:spPr>
          <a:xfrm>
            <a:off x="704849" y="1743074"/>
            <a:ext cx="3019426" cy="8858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Get formation, piece in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SDK terminal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11CA02A-A5B1-7C03-6CD4-BF70DD6EEF41}"/>
              </a:ext>
            </a:extLst>
          </p:cNvPr>
          <p:cNvCxnSpPr>
            <a:cxnSpLocks/>
          </p:cNvCxnSpPr>
          <p:nvPr/>
        </p:nvCxnSpPr>
        <p:spPr>
          <a:xfrm>
            <a:off x="2214562" y="2676524"/>
            <a:ext cx="0" cy="904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04F259-FBBD-50FC-B36E-67B35569BFF4}"/>
              </a:ext>
            </a:extLst>
          </p:cNvPr>
          <p:cNvSpPr txBox="1"/>
          <p:nvPr/>
        </p:nvSpPr>
        <p:spPr>
          <a:xfrm>
            <a:off x="2390774" y="2862018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pw A2 A3</a:t>
            </a:r>
            <a:endParaRPr lang="ko-KR" altLang="en-US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6D0CBC4-6FFB-5ECE-CD6F-9C874D9892B7}"/>
              </a:ext>
            </a:extLst>
          </p:cNvPr>
          <p:cNvSpPr/>
          <p:nvPr/>
        </p:nvSpPr>
        <p:spPr>
          <a:xfrm>
            <a:off x="704849" y="3672191"/>
            <a:ext cx="3019426" cy="8858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Convert string “pw A2 A3”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Into </a:t>
            </a:r>
            <a:r>
              <a:rPr lang="en-US" altLang="ko-KR" b="1" dirty="0">
                <a:solidFill>
                  <a:schemeClr val="tx1"/>
                </a:solidFill>
              </a:rPr>
              <a:t>int coordinate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9" name="그림 68" descr="텍스트이(가) 표시된 사진&#10;&#10;자동 생성된 설명">
            <a:extLst>
              <a:ext uri="{FF2B5EF4-FFF2-40B4-BE49-F238E27FC236}">
                <a16:creationId xmlns:a16="http://schemas.microsoft.com/office/drawing/2014/main" id="{F78D7101-368D-4BD5-2244-F7806532B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2" t="68261" r="80281" b="21873"/>
          <a:stretch/>
        </p:blipFill>
        <p:spPr>
          <a:xfrm>
            <a:off x="6642508" y="3252479"/>
            <a:ext cx="390525" cy="381001"/>
          </a:xfrm>
          <a:prstGeom prst="rect">
            <a:avLst/>
          </a:prstGeom>
        </p:spPr>
      </p:pic>
      <p:pic>
        <p:nvPicPr>
          <p:cNvPr id="70" name="그림 69" descr="텍스트이(가) 표시된 사진&#10;&#10;자동 생성된 설명">
            <a:extLst>
              <a:ext uri="{FF2B5EF4-FFF2-40B4-BE49-F238E27FC236}">
                <a16:creationId xmlns:a16="http://schemas.microsoft.com/office/drawing/2014/main" id="{FAB8C87F-4DAA-45E7-0743-3B859A94F7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t="48707" r="73810" b="41892"/>
          <a:stretch/>
        </p:blipFill>
        <p:spPr>
          <a:xfrm>
            <a:off x="6656795" y="3623955"/>
            <a:ext cx="361950" cy="363085"/>
          </a:xfrm>
          <a:prstGeom prst="rect">
            <a:avLst/>
          </a:prstGeom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9F073F1-2ABE-577E-EE5A-FDEA4C749726}"/>
              </a:ext>
            </a:extLst>
          </p:cNvPr>
          <p:cNvSpPr/>
          <p:nvPr/>
        </p:nvSpPr>
        <p:spPr>
          <a:xfrm>
            <a:off x="2837583" y="5500687"/>
            <a:ext cx="3019426" cy="8858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Call move function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move(</a:t>
            </a:r>
            <a:r>
              <a:rPr lang="en-US" altLang="ko-KR" b="1" dirty="0" err="1">
                <a:solidFill>
                  <a:schemeClr val="tx1"/>
                </a:solidFill>
              </a:rPr>
              <a:t>sp</a:t>
            </a:r>
            <a:r>
              <a:rPr lang="en-US" altLang="ko-KR" b="1" dirty="0">
                <a:solidFill>
                  <a:schemeClr val="tx1"/>
                </a:solidFill>
              </a:rPr>
              <a:t>, ep, piece);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4" name="그림 73" descr="텍스트이(가) 표시된 사진&#10;&#10;자동 생성된 설명">
            <a:extLst>
              <a:ext uri="{FF2B5EF4-FFF2-40B4-BE49-F238E27FC236}">
                <a16:creationId xmlns:a16="http://schemas.microsoft.com/office/drawing/2014/main" id="{5CBB5BA4-A7C2-13E4-AFE2-63534B51C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" t="46963" r="-138" b="45245"/>
          <a:stretch/>
        </p:blipFill>
        <p:spPr>
          <a:xfrm>
            <a:off x="5313296" y="-4912"/>
            <a:ext cx="6907279" cy="534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2A4678A-432D-D960-02DE-1FF97CA55A39}"/>
              </a:ext>
            </a:extLst>
          </p:cNvPr>
          <p:cNvSpPr txBox="1"/>
          <p:nvPr/>
        </p:nvSpPr>
        <p:spPr>
          <a:xfrm>
            <a:off x="7033033" y="5037493"/>
            <a:ext cx="45130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시작점을 배경으로 채우고</a:t>
            </a:r>
            <a:endParaRPr lang="en-US" altLang="ko-KR" sz="2000" b="1" dirty="0"/>
          </a:p>
          <a:p>
            <a:r>
              <a:rPr lang="en-US" altLang="ko-KR" sz="2000" b="1" dirty="0"/>
              <a:t> </a:t>
            </a:r>
          </a:p>
          <a:p>
            <a:r>
              <a:rPr lang="ko-KR" altLang="en-US" sz="2000" b="1" dirty="0"/>
              <a:t>끝점을 </a:t>
            </a:r>
            <a:r>
              <a:rPr lang="en-US" altLang="ko-KR" sz="2000" b="1" dirty="0"/>
              <a:t>piece</a:t>
            </a:r>
            <a:r>
              <a:rPr lang="ko-KR" altLang="en-US" sz="2000" b="1" dirty="0"/>
              <a:t>로 채운다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 </a:t>
            </a:r>
          </a:p>
          <a:p>
            <a:r>
              <a:rPr lang="ko-KR" altLang="en-US" sz="2000" b="1" dirty="0"/>
              <a:t>빠르게 바뀌면 움직이는 걸로 보인다</a:t>
            </a:r>
            <a:r>
              <a:rPr lang="en-US" altLang="ko-KR" sz="2000" b="1" dirty="0"/>
              <a:t>!</a:t>
            </a:r>
            <a:endParaRPr lang="ko-KR" altLang="en-US" sz="2000" b="1" dirty="0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C97C0CC3-DDA2-E49B-FB9C-9C73B9677DBF}"/>
              </a:ext>
            </a:extLst>
          </p:cNvPr>
          <p:cNvCxnSpPr>
            <a:cxnSpLocks/>
            <a:stCxn id="66" idx="2"/>
            <a:endCxn id="72" idx="1"/>
          </p:cNvCxnSpPr>
          <p:nvPr/>
        </p:nvCxnSpPr>
        <p:spPr>
          <a:xfrm rot="16200000" flipH="1">
            <a:off x="1833280" y="4939297"/>
            <a:ext cx="1385584" cy="62302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C38FBB8-E32A-92C2-921E-8862D955DA40}"/>
              </a:ext>
            </a:extLst>
          </p:cNvPr>
          <p:cNvCxnSpPr>
            <a:cxnSpLocks/>
          </p:cNvCxnSpPr>
          <p:nvPr/>
        </p:nvCxnSpPr>
        <p:spPr>
          <a:xfrm>
            <a:off x="5923684" y="5943600"/>
            <a:ext cx="10270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 descr="텍스트이(가) 표시된 사진&#10;&#10;자동 생성된 설명">
            <a:extLst>
              <a:ext uri="{FF2B5EF4-FFF2-40B4-BE49-F238E27FC236}">
                <a16:creationId xmlns:a16="http://schemas.microsoft.com/office/drawing/2014/main" id="{ABF09623-B61C-0730-9BBC-EA0CE308B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t="19913" r="80600" b="70686"/>
          <a:stretch/>
        </p:blipFill>
        <p:spPr>
          <a:xfrm>
            <a:off x="6637746" y="2132875"/>
            <a:ext cx="361950" cy="363085"/>
          </a:xfrm>
          <a:prstGeom prst="rect">
            <a:avLst/>
          </a:prstGeom>
        </p:spPr>
      </p:pic>
      <p:pic>
        <p:nvPicPr>
          <p:cNvPr id="88" name="그림 87" descr="텍스트이(가) 표시된 사진&#10;&#10;자동 생성된 설명">
            <a:extLst>
              <a:ext uri="{FF2B5EF4-FFF2-40B4-BE49-F238E27FC236}">
                <a16:creationId xmlns:a16="http://schemas.microsoft.com/office/drawing/2014/main" id="{1F1752ED-1BFA-9E04-6924-99EF86ADB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39503" r="87245" b="51095"/>
          <a:stretch/>
        </p:blipFill>
        <p:spPr>
          <a:xfrm>
            <a:off x="6647271" y="1763407"/>
            <a:ext cx="361950" cy="363085"/>
          </a:xfrm>
          <a:prstGeom prst="rect">
            <a:avLst/>
          </a:prstGeom>
        </p:spPr>
      </p:pic>
      <p:pic>
        <p:nvPicPr>
          <p:cNvPr id="67" name="그림 66" descr="텍스트이(가) 표시된 사진&#10;&#10;자동 생성된 설명">
            <a:extLst>
              <a:ext uri="{FF2B5EF4-FFF2-40B4-BE49-F238E27FC236}">
                <a16:creationId xmlns:a16="http://schemas.microsoft.com/office/drawing/2014/main" id="{D6A1596C-3327-C635-B4F0-523B0A6517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21"/>
          <a:stretch/>
        </p:blipFill>
        <p:spPr>
          <a:xfrm>
            <a:off x="166687" y="1898555"/>
            <a:ext cx="6461534" cy="62515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964A1A7-B93D-8991-76D9-ADC3141FCD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1" b="-2588"/>
          <a:stretch/>
        </p:blipFill>
        <p:spPr>
          <a:xfrm>
            <a:off x="166687" y="2592053"/>
            <a:ext cx="6461534" cy="3261048"/>
          </a:xfrm>
          <a:prstGeom prst="rect">
            <a:avLst/>
          </a:prstGeom>
        </p:spPr>
      </p:pic>
      <p:pic>
        <p:nvPicPr>
          <p:cNvPr id="73" name="그림 72" descr="텍스트이(가) 표시된 사진&#10;&#10;자동 생성된 설명">
            <a:extLst>
              <a:ext uri="{FF2B5EF4-FFF2-40B4-BE49-F238E27FC236}">
                <a16:creationId xmlns:a16="http://schemas.microsoft.com/office/drawing/2014/main" id="{DBBBE368-17D8-F84E-E797-6F3764BDE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07" y="4910736"/>
            <a:ext cx="5200026" cy="1867412"/>
          </a:xfrm>
          <a:prstGeom prst="rect">
            <a:avLst/>
          </a:prstGeom>
        </p:spPr>
      </p:pic>
      <p:sp>
        <p:nvSpPr>
          <p:cNvPr id="94" name="슬라이드 번호 개체 틀 93">
            <a:extLst>
              <a:ext uri="{FF2B5EF4-FFF2-40B4-BE49-F238E27FC236}">
                <a16:creationId xmlns:a16="http://schemas.microsoft.com/office/drawing/2014/main" id="{5D242450-71E6-20C7-B5A1-7E98C794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8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33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99DE08BC-8DEE-924C-3A56-B747A8BEA106}"/>
              </a:ext>
            </a:extLst>
          </p:cNvPr>
          <p:cNvSpPr/>
          <p:nvPr/>
        </p:nvSpPr>
        <p:spPr>
          <a:xfrm>
            <a:off x="439946" y="520633"/>
            <a:ext cx="4917057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시행착오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6/8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C0C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20220608_172523">
            <a:hlinkClick r:id="" action="ppaction://media"/>
            <a:extLst>
              <a:ext uri="{FF2B5EF4-FFF2-40B4-BE49-F238E27FC236}">
                <a16:creationId xmlns:a16="http://schemas.microsoft.com/office/drawing/2014/main" id="{D5919763-1C4E-60A9-EA5C-47D774760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7664" y="1415174"/>
            <a:ext cx="6896672" cy="4558388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47651864-B566-F2ED-B0AE-01003F74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A95EE-1F6A-499F-A269-58373E4B3D29}" type="slidenum">
              <a:rPr lang="ko-KR" altLang="en-US" smtClean="0"/>
              <a:pPr/>
              <a:t>9</a:t>
            </a:fld>
            <a:r>
              <a:rPr lang="en-US" altLang="ko-KR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40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445</Words>
  <Application>Microsoft Office PowerPoint</Application>
  <PresentationFormat>와이드스크린</PresentationFormat>
  <Paragraphs>122</Paragraphs>
  <Slides>15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상언 박</dc:creator>
  <cp:lastModifiedBy>김지완</cp:lastModifiedBy>
  <cp:revision>65</cp:revision>
  <dcterms:created xsi:type="dcterms:W3CDTF">2019-03-23T09:34:18Z</dcterms:created>
  <dcterms:modified xsi:type="dcterms:W3CDTF">2022-06-21T11:15:37Z</dcterms:modified>
</cp:coreProperties>
</file>